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626" r:id="rId3"/>
    <p:sldId id="627" r:id="rId4"/>
    <p:sldId id="629" r:id="rId5"/>
    <p:sldId id="631" r:id="rId6"/>
    <p:sldId id="615" r:id="rId7"/>
    <p:sldId id="632" r:id="rId8"/>
    <p:sldId id="634" r:id="rId9"/>
    <p:sldId id="633" r:id="rId10"/>
    <p:sldId id="635" r:id="rId11"/>
    <p:sldId id="637" r:id="rId12"/>
    <p:sldId id="638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8830"/>
    <a:srgbClr val="006795"/>
    <a:srgbClr val="E2AD15"/>
    <a:srgbClr val="E3EBF5"/>
    <a:srgbClr val="6FC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16" autoAdjust="0"/>
    <p:restoredTop sz="94718" autoAdjust="0"/>
  </p:normalViewPr>
  <p:slideViewPr>
    <p:cSldViewPr>
      <p:cViewPr>
        <p:scale>
          <a:sx n="59" d="100"/>
          <a:sy n="59" d="100"/>
        </p:scale>
        <p:origin x="-42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1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FDA09-902D-44C4-B818-A0A4B21370CF}" type="datetimeFigureOut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7E750-B624-4A7A-81A0-AF6BD05881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83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9888175-F642-470E-8166-03C233876056}" type="datetimeFigureOut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84B2BBF-316E-47A2-9075-83181A5B26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9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F76E53-A326-4784-9675-CCF728D1BD3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F76E53-A326-4784-9675-CCF728D1BD3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F76E53-A326-4784-9675-CCF728D1BD3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F76E53-A326-4784-9675-CCF728D1BD3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F76E53-A326-4784-9675-CCF728D1BD3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F76E53-A326-4784-9675-CCF728D1BD3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F76E53-A326-4784-9675-CCF728D1BD3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F76E53-A326-4784-9675-CCF728D1BD3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990A-3125-45FD-88C7-14DEBC3DDB74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FBAF-D11B-4B66-99BA-A561E8CB2493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A092-02AF-4743-ABA8-A443DF697D5C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solidFill>
            <a:schemeClr val="bg2">
              <a:lumMod val="75000"/>
              <a:alpha val="41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227248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3467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3467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C2CD3-7B60-474A-9801-E152EA9D1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80A08-C2E7-4C9C-B9B0-BB6E87E9839B}" type="datetime1">
              <a:rPr lang="en-US"/>
              <a:pPr>
                <a:defRPr/>
              </a:pPr>
              <a:t>9/3/2013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C2ACD-7B1B-42D1-AD7B-9D4F9FECE25B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4D92-96D0-4978-9304-9E6B556F5297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5195-7C39-4441-9E88-706BBBBC48B9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A66-2921-4381-AEE5-EC07775EEF50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CAD7-ECE5-44A4-923A-8AF5F8CF5971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21EC-D56D-41AA-985F-04FB0D6ACC9F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BAFD-827C-484A-8F9D-8BA2DF1925E5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CDB4-A6D5-44E8-B167-DDBE28D16A00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7F65B-25CC-43D2-B36F-5148DAF4B700}" type="datetime1">
              <a:rPr lang="en-US" smtClean="0"/>
              <a:pPr/>
              <a:t>9/3/2013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0E655-E8FF-48A2-BC75-13525CF28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noell@lsu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Jeanne.burns@la.gov" TargetMode="External"/><Relationship Id="rId4" Type="http://schemas.openxmlformats.org/officeDocument/2006/relationships/hyperlink" Target="mailto:kgansle@lsu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14400" y="533400"/>
            <a:ext cx="7467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1000" y="533400"/>
            <a:ext cx="82296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cap="small" dirty="0" smtClean="0">
                <a:solidFill>
                  <a:schemeClr val="accent5">
                    <a:lumMod val="50000"/>
                  </a:schemeClr>
                </a:solidFill>
              </a:rPr>
              <a:t>Value-Added Teacher Preparation Assessment Model:   2010-2011 Results</a:t>
            </a:r>
            <a:endParaRPr lang="en-US" sz="4000" b="1" cap="smal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77000" y="6248400"/>
            <a:ext cx="2133600" cy="365125"/>
          </a:xfrm>
        </p:spPr>
        <p:txBody>
          <a:bodyPr/>
          <a:lstStyle/>
          <a:p>
            <a:pPr>
              <a:defRPr/>
            </a:pPr>
            <a:fld id="{7DB79BDC-051D-44D8-A22C-D021A7D3A24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3768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918774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362200" y="4771275"/>
            <a:ext cx="4572000" cy="20867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George H. Noell, Ph.D.</a:t>
            </a:r>
          </a:p>
          <a:p>
            <a:pPr algn="ctr">
              <a:lnSpc>
                <a:spcPct val="80000"/>
              </a:lnSpc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Louisiana State University and A&amp;M College</a:t>
            </a:r>
          </a:p>
          <a:p>
            <a:pPr algn="ctr">
              <a:lnSpc>
                <a:spcPct val="80000"/>
              </a:lnSpc>
            </a:pPr>
            <a:endParaRPr lang="en-US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Kristin  A. Gansle, Ph.D.</a:t>
            </a:r>
          </a:p>
          <a:p>
            <a:pPr algn="ctr">
              <a:lnSpc>
                <a:spcPct val="80000"/>
              </a:lnSpc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Louisiana State University and A&amp;M College</a:t>
            </a:r>
          </a:p>
          <a:p>
            <a:pPr algn="ctr">
              <a:lnSpc>
                <a:spcPct val="80000"/>
              </a:lnSpc>
            </a:pPr>
            <a:endParaRPr lang="en-US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Jeanne M. Burns, Ph.D.</a:t>
            </a:r>
          </a:p>
          <a:p>
            <a:pPr algn="ctr">
              <a:lnSpc>
                <a:spcPct val="80000"/>
              </a:lnSpc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Louisiana Board of Regents</a:t>
            </a:r>
          </a:p>
          <a:p>
            <a:pPr algn="ctr">
              <a:lnSpc>
                <a:spcPct val="80000"/>
              </a:lnSpc>
            </a:pPr>
            <a:endParaRPr lang="en-US" b="1" i="1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467600" cy="14478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Programmatic Intervention</a:t>
            </a:r>
          </a:p>
        </p:txBody>
      </p:sp>
      <p:sp>
        <p:nvSpPr>
          <p:cNvPr id="141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7912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400" dirty="0" smtClean="0"/>
              <a:t>Teacher preparation programs that previously attained low value-added scores entered into Programmatic Intervention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400" dirty="0" smtClean="0"/>
              <a:t>The Value-Added Teacher Preparation Assessment Model was implemented for 3 teacher preparation programs to determine if they had improved sufficiently to exit Programmatic Intervention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400" dirty="0" smtClean="0"/>
              <a:t>The following programs attained a value-added score at a Performance Level 3 and exited Programmatic Intervention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400" dirty="0" smtClean="0"/>
              <a:t>University of Louisiana at Lafayette:  Alternate – Language Arts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400" dirty="0" smtClean="0"/>
              <a:t>	McNeese:  Undergraduate – Social Studies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400" dirty="0" smtClean="0"/>
              <a:t>	Louisiana Resource Center:  Alternate -  Reading</a:t>
            </a:r>
          </a:p>
          <a:p>
            <a:pPr marL="336550" lvl="1" indent="-33655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400" dirty="0" smtClean="0"/>
              <a:t>The following programs continue to be in Programmatic Intervention</a:t>
            </a:r>
          </a:p>
          <a:p>
            <a:pPr marL="914400" lvl="1" indent="-449263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400" dirty="0" smtClean="0"/>
              <a:t>University of Louisiana at Lafayette – Undergraduate (Language Arts); Undergraduate (Social Studies); &amp; Alternate (Science)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467600" cy="14478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Issues and Next Steps</a:t>
            </a:r>
          </a:p>
        </p:txBody>
      </p:sp>
      <p:sp>
        <p:nvSpPr>
          <p:cNvPr id="141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4800600"/>
          </a:xfrm>
        </p:spPr>
        <p:txBody>
          <a:bodyPr>
            <a:noAutofit/>
          </a:bodyPr>
          <a:lstStyle/>
          <a:p>
            <a:pPr marL="342900" lvl="1" indent="-34290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Provide campuses with breakdown data to identify specific strengths and weaknesses within their programs during fall 2011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Form a Value-Added Teacher Preparation Assessment Committee to address three questions:</a:t>
            </a:r>
          </a:p>
          <a:p>
            <a:pPr lvl="1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dirty="0" smtClean="0"/>
              <a:t>Performance Levels</a:t>
            </a:r>
          </a:p>
          <a:p>
            <a:pPr lvl="1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dirty="0" smtClean="0"/>
              <a:t>Alternate versus undergraduate results</a:t>
            </a:r>
          </a:p>
          <a:p>
            <a:pPr lvl="1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dirty="0" smtClean="0"/>
              <a:t>Programmatic Intervention in the future</a:t>
            </a:r>
          </a:p>
          <a:p>
            <a:pPr marL="465138" lvl="1" indent="-465138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Present answers to the questions </a:t>
            </a:r>
          </a:p>
          <a:p>
            <a:pPr marL="465138" lvl="1" indent="-465138" eaLnBrk="1" hangingPunct="1">
              <a:spcBef>
                <a:spcPts val="0"/>
              </a:spcBef>
              <a:buNone/>
            </a:pPr>
            <a:r>
              <a:rPr lang="en-US" sz="2400" dirty="0" smtClean="0"/>
              <a:t>	at the joint BESE and BoR meeting </a:t>
            </a:r>
          </a:p>
          <a:p>
            <a:pPr marL="465138" lvl="1" indent="-465138" eaLnBrk="1" hangingPunct="1">
              <a:spcBef>
                <a:spcPts val="0"/>
              </a:spcBef>
              <a:buNone/>
            </a:pPr>
            <a:r>
              <a:rPr lang="en-US" sz="2400" dirty="0" smtClean="0"/>
              <a:t>	during December 2011</a:t>
            </a:r>
          </a:p>
          <a:p>
            <a:pPr marL="465138" lvl="1" indent="-465138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Assign performance levels to value </a:t>
            </a:r>
          </a:p>
          <a:p>
            <a:pPr marL="465138" lvl="1" indent="-465138" eaLnBrk="1" hangingPunct="1">
              <a:spcBef>
                <a:spcPts val="0"/>
              </a:spcBef>
              <a:buNone/>
            </a:pPr>
            <a:r>
              <a:rPr lang="en-US" sz="2400" dirty="0" smtClean="0"/>
              <a:t>	added scores during spring 2012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sz="24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9634" name="Picture 2" descr="H:\My Documents\My Pictures\Meetin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953584"/>
            <a:ext cx="3362048" cy="237101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305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</a:rPr>
              <a:t>FOR ADDITIONAL INFORMATION</a:t>
            </a:r>
            <a:r>
              <a:rPr lang="en-US" dirty="0" smtClean="0">
                <a:solidFill>
                  <a:srgbClr val="CC0000"/>
                </a:solidFill>
                <a:latin typeface="Times New Roman" pitchFamily="18" charset="0"/>
              </a:rPr>
              <a:t/>
            </a:r>
            <a:br>
              <a:rPr lang="en-US" dirty="0" smtClean="0">
                <a:solidFill>
                  <a:srgbClr val="CC0000"/>
                </a:solidFill>
                <a:latin typeface="Times New Roman" pitchFamily="18" charset="0"/>
              </a:rPr>
            </a:br>
            <a:endParaRPr lang="en-US" dirty="0" smtClean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64866" name="Text Box 7"/>
          <p:cNvSpPr txBox="1">
            <a:spLocks noChangeArrowheads="1"/>
          </p:cNvSpPr>
          <p:nvPr/>
        </p:nvSpPr>
        <p:spPr bwMode="auto">
          <a:xfrm>
            <a:off x="2438400" y="1752600"/>
            <a:ext cx="40386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800" dirty="0" smtClean="0"/>
              <a:t>George H. Noell</a:t>
            </a:r>
            <a:endParaRPr lang="en-US" sz="2800" dirty="0"/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solidFill>
                  <a:srgbClr val="3A14DA"/>
                </a:solidFill>
                <a:hlinkClick r:id="rId3"/>
              </a:rPr>
              <a:t>gnoell@lsu.edu</a:t>
            </a:r>
            <a:endParaRPr lang="en-US" sz="2800" dirty="0">
              <a:solidFill>
                <a:srgbClr val="3A14DA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 dirty="0">
              <a:solidFill>
                <a:srgbClr val="3A14DA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800" dirty="0"/>
              <a:t>Kristin </a:t>
            </a:r>
            <a:r>
              <a:rPr lang="en-US" sz="2800" dirty="0" smtClean="0"/>
              <a:t>A. Gansle</a:t>
            </a:r>
            <a:endParaRPr lang="en-US" sz="2800" dirty="0"/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381DFD"/>
                </a:solidFill>
                <a:hlinkClick r:id="rId4"/>
              </a:rPr>
              <a:t>kgansle@lsu.edu</a:t>
            </a:r>
            <a:endParaRPr lang="en-US" sz="2800" dirty="0" smtClean="0">
              <a:solidFill>
                <a:srgbClr val="381DFD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 dirty="0" smtClean="0">
              <a:solidFill>
                <a:srgbClr val="381DFD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800" dirty="0" smtClean="0"/>
              <a:t>Jeanne M. Burns</a:t>
            </a: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381DFD"/>
                </a:solidFill>
                <a:hlinkClick r:id="rId5"/>
              </a:rPr>
              <a:t>Jeanne.burns@la.gov</a:t>
            </a:r>
            <a:endParaRPr lang="en-US" sz="2800" dirty="0" smtClean="0">
              <a:solidFill>
                <a:srgbClr val="381DFD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 dirty="0" smtClean="0">
              <a:solidFill>
                <a:srgbClr val="381DFD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 dirty="0" smtClean="0">
              <a:solidFill>
                <a:srgbClr val="381DFD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 dirty="0">
              <a:solidFill>
                <a:srgbClr val="381DFD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 dirty="0"/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 dirty="0">
              <a:solidFill>
                <a:srgbClr val="381DFD"/>
              </a:solidFill>
            </a:endParaRP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 dirty="0">
              <a:solidFill>
                <a:srgbClr val="381DFD"/>
              </a:solidFill>
            </a:endParaRPr>
          </a:p>
        </p:txBody>
      </p:sp>
      <p:sp>
        <p:nvSpPr>
          <p:cNvPr id="164867" name="Rectangle 9"/>
          <p:cNvSpPr>
            <a:spLocks noChangeArrowheads="1"/>
          </p:cNvSpPr>
          <p:nvPr/>
        </p:nvSpPr>
        <p:spPr bwMode="auto">
          <a:xfrm>
            <a:off x="1600200" y="58674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1" dirty="0"/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609600" y="4267200"/>
            <a:ext cx="78486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400" dirty="0" smtClean="0"/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400" dirty="0" smtClean="0"/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400" dirty="0" smtClean="0"/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400" dirty="0" smtClean="0"/>
          </a:p>
          <a:p>
            <a:pPr marL="342900" indent="-342900" algn="ctr">
              <a:buClr>
                <a:schemeClr val="tx1"/>
              </a:buClr>
              <a:buSzPct val="75000"/>
            </a:pPr>
            <a:r>
              <a:rPr lang="en-US" b="1" dirty="0" smtClean="0">
                <a:solidFill>
                  <a:srgbClr val="381DFD"/>
                </a:solidFill>
              </a:rPr>
              <a:t>http://regents.louisiana.gov/index.cfm?md=pagebuilder&amp;tmp=home&amp;pid=113</a:t>
            </a:r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400" dirty="0" smtClean="0"/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400" dirty="0" smtClean="0"/>
          </a:p>
          <a:p>
            <a:pPr marL="342900" indent="-342900" algn="ctr"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3100" b="1" dirty="0" smtClean="0"/>
              <a:t>2010-11</a:t>
            </a:r>
            <a:br>
              <a:rPr lang="en-US" sz="3100" b="1" dirty="0" smtClean="0"/>
            </a:br>
            <a:r>
              <a:rPr lang="en-US" sz="3100" b="1" dirty="0" smtClean="0"/>
              <a:t>Louisiana Now Possesses Two</a:t>
            </a:r>
            <a:br>
              <a:rPr lang="en-US" sz="3100" b="1" dirty="0" smtClean="0"/>
            </a:br>
            <a:r>
              <a:rPr lang="en-US" sz="3100" b="1" dirty="0" smtClean="0"/>
              <a:t>Models to Assess Teacher Preparation</a:t>
            </a:r>
            <a:br>
              <a:rPr lang="en-US" sz="31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600" y="1905000"/>
            <a:ext cx="3810000" cy="3951288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    BoR Value-Added Teacher Preparation Assessment</a:t>
            </a:r>
          </a:p>
          <a:p>
            <a:pPr>
              <a:buNone/>
            </a:pPr>
            <a:r>
              <a:rPr lang="en-US" sz="2000" b="1" dirty="0" smtClean="0"/>
              <a:t>        Model (2003 - Present)</a:t>
            </a:r>
          </a:p>
          <a:p>
            <a:endParaRPr lang="en-US" sz="2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00600" y="1905000"/>
            <a:ext cx="3813175" cy="3951288"/>
          </a:xfrm>
        </p:spPr>
        <p:txBody>
          <a:bodyPr/>
          <a:lstStyle/>
          <a:p>
            <a:pPr algn="ctr">
              <a:buNone/>
            </a:pPr>
            <a:r>
              <a:rPr lang="en-US" sz="2000" b="1" dirty="0" smtClean="0"/>
              <a:t>          LDOE Value-Added Teacher    Evaluation Model</a:t>
            </a:r>
          </a:p>
          <a:p>
            <a:pPr algn="ctr">
              <a:buNone/>
            </a:pPr>
            <a:r>
              <a:rPr lang="en-US" sz="2000" b="1" dirty="0" smtClean="0"/>
              <a:t>        (2009-Present)</a:t>
            </a:r>
            <a:endParaRPr lang="en-US" sz="2000" b="1" dirty="0"/>
          </a:p>
        </p:txBody>
      </p:sp>
      <p:pic>
        <p:nvPicPr>
          <p:cNvPr id="148484" name="Picture 4" descr="autumn,backpacks,campuses,colleges,iStockphoto,lawns,students,universities,friends,freshness,leaves,educ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971800"/>
            <a:ext cx="3581400" cy="3581400"/>
          </a:xfrm>
          <a:prstGeom prst="rect">
            <a:avLst/>
          </a:prstGeom>
          <a:noFill/>
        </p:spPr>
      </p:pic>
      <p:pic>
        <p:nvPicPr>
          <p:cNvPr id="148486" name="Picture 6" descr="academics,blackboards,chemistry,classrooms,gestures,lecturers,men,people,raised hands,students,universities,women,solving doubts,questions,answer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971800"/>
            <a:ext cx="3581400" cy="3581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3100" b="1" dirty="0" smtClean="0"/>
              <a:t>Decision to Use One Consistent Model to Evaluate Teachers and Teacher Preparation Programs in Louisiana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8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Ollie Tyl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905000"/>
            <a:ext cx="3352800" cy="4023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0200" y="54864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Dr. James Purcell, Commissioner of </a:t>
            </a:r>
          </a:p>
          <a:p>
            <a:r>
              <a:rPr lang="en-US" sz="1400" b="1" dirty="0" smtClean="0"/>
              <a:t>Higher Education, Louisiana Board of Regents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57912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Ollie Tyler, Acting State Superintendent, Louisiana Department of Education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671C8C2C-E759-490B-A41B-1F7EBC6F42E9" descr="671C8C2C-E759-490B-A41B-1F7EBC6F42E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828800"/>
            <a:ext cx="2857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162800" cy="1447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>
                <a:solidFill>
                  <a:srgbClr val="C00000"/>
                </a:solidFill>
              </a:rPr>
              <a:t/>
            </a:r>
            <a:br>
              <a:rPr lang="en-US" sz="14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</a:rPr>
              <a:t>LDOE Value-Added Teacher Evaluation Model for </a:t>
            </a:r>
            <a:r>
              <a:rPr lang="en-US" sz="3100" b="1" dirty="0" smtClean="0">
                <a:solidFill>
                  <a:srgbClr val="C00000"/>
                </a:solidFill>
              </a:rPr>
              <a:t>Teachers</a:t>
            </a: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en-US" sz="1800" b="1" i="1" dirty="0" smtClean="0">
              <a:solidFill>
                <a:schemeClr val="tx1"/>
              </a:solidFill>
            </a:endParaRPr>
          </a:p>
        </p:txBody>
      </p:sp>
      <p:sp>
        <p:nvSpPr>
          <p:cNvPr id="137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953000"/>
          </a:xfrm>
        </p:spPr>
        <p:txBody>
          <a:bodyPr>
            <a:noAutofit/>
          </a:bodyPr>
          <a:lstStyle/>
          <a:p>
            <a:pPr eaLnBrk="1" hangingPunct="1"/>
            <a:r>
              <a:rPr lang="en-US" b="1" dirty="0" smtClean="0"/>
              <a:t>Establish </a:t>
            </a:r>
            <a:r>
              <a:rPr lang="en-US" dirty="0" smtClean="0"/>
              <a:t>typical achievement of individual students based on prior achievement, demographics, and attendance</a:t>
            </a:r>
          </a:p>
          <a:p>
            <a:pPr eaLnBrk="1" hangingPunct="1"/>
            <a:r>
              <a:rPr lang="en-US" b="1" dirty="0" smtClean="0"/>
              <a:t>Assess</a:t>
            </a:r>
            <a:r>
              <a:rPr lang="en-US" dirty="0" smtClean="0"/>
              <a:t> actual student achievement</a:t>
            </a:r>
          </a:p>
          <a:p>
            <a:pPr eaLnBrk="1" hangingPunct="1"/>
            <a:r>
              <a:rPr lang="en-US" b="1" dirty="0" smtClean="0"/>
              <a:t>Link</a:t>
            </a:r>
            <a:r>
              <a:rPr lang="en-US" dirty="0" smtClean="0"/>
              <a:t> growth of student </a:t>
            </a:r>
          </a:p>
          <a:p>
            <a:pPr eaLnBrk="1" hangingPunct="1">
              <a:buNone/>
            </a:pPr>
            <a:r>
              <a:rPr lang="en-US" dirty="0" smtClean="0"/>
              <a:t>	achievement to the students’ </a:t>
            </a:r>
          </a:p>
          <a:p>
            <a:pPr eaLnBrk="1" hangingPunct="1">
              <a:buNone/>
            </a:pPr>
            <a:r>
              <a:rPr lang="en-US" dirty="0" smtClean="0"/>
              <a:t>	teachers</a:t>
            </a:r>
          </a:p>
          <a:p>
            <a:pPr eaLnBrk="1" hangingPunct="1"/>
            <a:r>
              <a:rPr lang="en-US" b="1" dirty="0" smtClean="0"/>
              <a:t>Act </a:t>
            </a:r>
            <a:r>
              <a:rPr lang="en-US" dirty="0" smtClean="0"/>
              <a:t>on results</a:t>
            </a:r>
          </a:p>
        </p:txBody>
      </p:sp>
      <p:pic>
        <p:nvPicPr>
          <p:cNvPr id="171012" name="Picture 4" descr="view deta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810000"/>
            <a:ext cx="2514600" cy="25146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85800"/>
            <a:ext cx="71628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 smtClean="0"/>
              <a:t>Rationale to Use the LDOE</a:t>
            </a:r>
            <a:br>
              <a:rPr lang="en-US" sz="2800" b="1" dirty="0" smtClean="0"/>
            </a:br>
            <a:r>
              <a:rPr lang="en-US" sz="2800" b="1" dirty="0" smtClean="0"/>
              <a:t>Value-Added Teacher Evaluation Model</a:t>
            </a:r>
            <a:br>
              <a:rPr lang="en-US" sz="2800" b="1" dirty="0" smtClean="0"/>
            </a:br>
            <a:endParaRPr lang="en-US" sz="2800" b="1" dirty="0" smtClean="0"/>
          </a:p>
        </p:txBody>
      </p:sp>
      <p:sp>
        <p:nvSpPr>
          <p:cNvPr id="1382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153400" cy="4419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LDOE Value-added Teacher Evaluation Model is being used by teachers and schools in Louisiana for Act 54</a:t>
            </a:r>
          </a:p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One set of value-added results for teachers will be less confusing to the public</a:t>
            </a:r>
          </a:p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The new model is more efficient in capturing more extensive student test history and more students &amp; teachers</a:t>
            </a:r>
          </a:p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The new model was designed to permit drill down</a:t>
            </a:r>
          </a:p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Using one model will be more cost efficient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2000" i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800" i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1200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2437D-1B57-4593-A84E-C7837C35F495}" type="slidenum">
              <a:rPr lang="en-US" smtClean="0">
                <a:solidFill>
                  <a:schemeClr val="bg1"/>
                </a:solidFill>
                <a:cs typeface="Arial" pitchFamily="34" charset="0"/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914400" y="533400"/>
            <a:ext cx="7543800" cy="5715000"/>
            <a:chOff x="1764" y="2520"/>
            <a:chExt cx="8298" cy="4092"/>
          </a:xfrm>
        </p:grpSpPr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1764" y="2544"/>
              <a:ext cx="8212" cy="4068"/>
              <a:chOff x="1764" y="2520"/>
              <a:chExt cx="8212" cy="4068"/>
            </a:xfrm>
          </p:grpSpPr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1764" y="2520"/>
                <a:ext cx="8184" cy="4068"/>
              </a:xfrm>
              <a:prstGeom prst="rect">
                <a:avLst/>
              </a:prstGeom>
              <a:solidFill>
                <a:srgbClr val="C6D9F1">
                  <a:alpha val="64999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" name="Oval 5"/>
              <p:cNvSpPr>
                <a:spLocks noChangeArrowheads="1"/>
              </p:cNvSpPr>
              <p:nvPr/>
            </p:nvSpPr>
            <p:spPr bwMode="auto">
              <a:xfrm>
                <a:off x="5228" y="3948"/>
                <a:ext cx="2164" cy="1224"/>
              </a:xfrm>
              <a:prstGeom prst="ellipse">
                <a:avLst/>
              </a:prstGeom>
              <a:solidFill>
                <a:srgbClr val="8DB3E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 dirty="0"/>
              </a:p>
            </p:txBody>
          </p:sp>
          <p:sp>
            <p:nvSpPr>
              <p:cNvPr id="14" name="Oval 6"/>
              <p:cNvSpPr>
                <a:spLocks noChangeArrowheads="1"/>
              </p:cNvSpPr>
              <p:nvPr/>
            </p:nvSpPr>
            <p:spPr bwMode="auto">
              <a:xfrm>
                <a:off x="1896" y="3924"/>
                <a:ext cx="2160" cy="1248"/>
              </a:xfrm>
              <a:prstGeom prst="ellipse">
                <a:avLst/>
              </a:prstGeom>
              <a:solidFill>
                <a:srgbClr val="8DB3E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 dirty="0"/>
              </a:p>
            </p:txBody>
          </p:sp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2028" y="4128"/>
                <a:ext cx="2119" cy="5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Prior Achievement</a:t>
                </a:r>
                <a:endParaRPr lang="en-US" sz="2000" dirty="0" smtClean="0"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lang="en-US" sz="2000" dirty="0" smtClean="0">
                    <a:latin typeface="Calibri" pitchFamily="34" charset="0"/>
                  </a:rPr>
                  <a:t>Demographics</a:t>
                </a:r>
                <a:endParaRPr kumimoji="0" lang="en-US" sz="20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cxnSp>
            <p:nvCxnSpPr>
              <p:cNvPr id="16" name="AutoShape 8"/>
              <p:cNvCxnSpPr>
                <a:cxnSpLocks noChangeShapeType="1"/>
              </p:cNvCxnSpPr>
              <p:nvPr/>
            </p:nvCxnSpPr>
            <p:spPr bwMode="auto">
              <a:xfrm>
                <a:off x="4152" y="4524"/>
                <a:ext cx="996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lg"/>
              </a:ln>
            </p:spPr>
          </p:cxn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5394" y="4128"/>
                <a:ext cx="1902" cy="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  </a:t>
                </a:r>
                <a:r>
                  <a:rPr kumimoji="0" lang="en-US" sz="20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Expected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Achievement</a:t>
                </a:r>
                <a:endParaRPr kumimoji="0" lang="en-US" sz="20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" name="Text Box 10"/>
              <p:cNvSpPr txBox="1">
                <a:spLocks noChangeArrowheads="1"/>
              </p:cNvSpPr>
              <p:nvPr/>
            </p:nvSpPr>
            <p:spPr bwMode="auto">
              <a:xfrm>
                <a:off x="5740" y="4620"/>
                <a:ext cx="1033" cy="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itchFamily="34" charset="0"/>
                  </a:rPr>
                  <a:t>300</a:t>
                </a:r>
                <a:endPara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9064" y="3040"/>
                <a:ext cx="912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itchFamily="34" charset="0"/>
                  </a:rPr>
                  <a:t>310</a:t>
                </a:r>
                <a:endPara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7642" y="3532"/>
                <a:ext cx="1796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Strong Result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7382" y="4361"/>
                <a:ext cx="2492" cy="6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Average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 smtClean="0">
                    <a:latin typeface="Calibri" pitchFamily="34" charset="0"/>
                  </a:rPr>
                  <a:t>outcome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9025" y="4361"/>
                <a:ext cx="923" cy="4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itchFamily="34" charset="0"/>
                  </a:rPr>
                  <a:t>300</a:t>
                </a:r>
                <a:endPara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23" name="AutoShape 15"/>
              <p:cNvCxnSpPr>
                <a:cxnSpLocks noChangeShapeType="1"/>
              </p:cNvCxnSpPr>
              <p:nvPr/>
            </p:nvCxnSpPr>
            <p:spPr bwMode="auto">
              <a:xfrm>
                <a:off x="7452" y="4596"/>
                <a:ext cx="1400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lg"/>
              </a:ln>
            </p:spPr>
          </p:cxnSp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7296" y="5345"/>
                <a:ext cx="1920" cy="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   Weak Result</a:t>
                </a:r>
                <a:endPara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25" name="AutoShape 17"/>
              <p:cNvCxnSpPr>
                <a:cxnSpLocks noChangeShapeType="1"/>
              </p:cNvCxnSpPr>
              <p:nvPr/>
            </p:nvCxnSpPr>
            <p:spPr bwMode="auto">
              <a:xfrm>
                <a:off x="7220" y="4980"/>
                <a:ext cx="460" cy="266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6" name="AutoShape 18"/>
              <p:cNvCxnSpPr>
                <a:cxnSpLocks noChangeShapeType="1"/>
              </p:cNvCxnSpPr>
              <p:nvPr/>
            </p:nvCxnSpPr>
            <p:spPr bwMode="auto">
              <a:xfrm rot="16200000" flipH="1">
                <a:off x="8393" y="5544"/>
                <a:ext cx="252" cy="372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lg"/>
              </a:ln>
            </p:spPr>
          </p:cxnSp>
          <p:sp>
            <p:nvSpPr>
              <p:cNvPr id="27" name="Text Box 19"/>
              <p:cNvSpPr txBox="1">
                <a:spLocks noChangeArrowheads="1"/>
              </p:cNvSpPr>
              <p:nvPr/>
            </p:nvSpPr>
            <p:spPr bwMode="auto">
              <a:xfrm>
                <a:off x="8679" y="5863"/>
                <a:ext cx="1124" cy="4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itchFamily="34" charset="0"/>
                  </a:rPr>
                  <a:t>290</a:t>
                </a:r>
                <a:endPara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28" name="AutoShape 20"/>
              <p:cNvCxnSpPr>
                <a:cxnSpLocks noChangeShapeType="1"/>
              </p:cNvCxnSpPr>
              <p:nvPr/>
            </p:nvCxnSpPr>
            <p:spPr bwMode="auto">
              <a:xfrm flipV="1">
                <a:off x="8746" y="3312"/>
                <a:ext cx="326" cy="188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9" name="AutoShape 21"/>
              <p:cNvCxnSpPr>
                <a:cxnSpLocks noChangeShapeType="1"/>
              </p:cNvCxnSpPr>
              <p:nvPr/>
            </p:nvCxnSpPr>
            <p:spPr bwMode="auto">
              <a:xfrm flipH="1">
                <a:off x="7220" y="3948"/>
                <a:ext cx="460" cy="282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0" name="Text Box 22"/>
            <p:cNvSpPr txBox="1">
              <a:spLocks noChangeArrowheads="1"/>
            </p:cNvSpPr>
            <p:nvPr/>
          </p:nvSpPr>
          <p:spPr bwMode="auto">
            <a:xfrm>
              <a:off x="2028" y="2683"/>
              <a:ext cx="5614" cy="821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itchFamily="34" charset="0"/>
                </a:rPr>
                <a:t>Illustration of the Impact of Teacher on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itchFamily="34" charset="0"/>
                </a:rPr>
                <a:t>Average Student Test Performance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8074" y="2520"/>
              <a:ext cx="1988" cy="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</a:t>
              </a:r>
              <a:r>
                <a:rPr kumimoji="0" lang="en-US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Actual </a:t>
              </a:r>
              <a:r>
                <a:rPr kumimoji="0" lang="en-US" sz="22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Achievement</a:t>
              </a:r>
              <a:endParaRPr kumimoji="0" 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33600"/>
            <a:ext cx="7620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Times New Roman" pitchFamily="18" charset="0"/>
              </a:rPr>
              <a:t>Value-Added Scores for </a:t>
            </a:r>
            <a:r>
              <a:rPr lang="en-US" sz="3100" b="1" dirty="0" smtClean="0">
                <a:solidFill>
                  <a:srgbClr val="C00000"/>
                </a:solidFill>
                <a:latin typeface="Times New Roman" pitchFamily="18" charset="0"/>
              </a:rPr>
              <a:t>Teacher </a:t>
            </a:r>
            <a:br>
              <a:rPr lang="en-US" sz="31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3100" b="1" dirty="0" smtClean="0">
                <a:solidFill>
                  <a:srgbClr val="C00000"/>
                </a:solidFill>
                <a:latin typeface="Times New Roman" pitchFamily="18" charset="0"/>
              </a:rPr>
              <a:t>Preparation Programs </a:t>
            </a:r>
            <a:r>
              <a:rPr lang="en-US" sz="3100" b="1" dirty="0" smtClean="0">
                <a:solidFill>
                  <a:schemeClr val="tx1"/>
                </a:solidFill>
                <a:latin typeface="Times New Roman" pitchFamily="18" charset="0"/>
              </a:rPr>
              <a:t>Using LDOE</a:t>
            </a:r>
            <a:br>
              <a:rPr lang="en-US" sz="31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Times New Roman" pitchFamily="18" charset="0"/>
              </a:rPr>
              <a:t>Value-Added Teacher Evaluation Model</a:t>
            </a:r>
            <a:br>
              <a:rPr lang="en-US" sz="31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</a:rPr>
              <a:t>Process</a:t>
            </a:r>
            <a:r>
              <a:rPr lang="en-US" sz="2700" b="1" dirty="0" smtClean="0">
                <a:solidFill>
                  <a:schemeClr val="tx1"/>
                </a:solidFill>
                <a:latin typeface="Times New Roman" pitchFamily="18" charset="0"/>
              </a:rPr>
              <a:t>:  Calculate average of all 1</a:t>
            </a:r>
            <a:r>
              <a:rPr lang="en-US" sz="27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st</a:t>
            </a:r>
            <a:r>
              <a:rPr lang="en-US" sz="2700" b="1" dirty="0" smtClean="0">
                <a:solidFill>
                  <a:schemeClr val="tx1"/>
                </a:solidFill>
                <a:latin typeface="Times New Roman" pitchFamily="18" charset="0"/>
              </a:rPr>
              <a:t> &amp; 2</a:t>
            </a:r>
            <a:r>
              <a:rPr lang="en-US" sz="27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nd</a:t>
            </a:r>
            <a:r>
              <a:rPr lang="en-US" sz="2700" b="1" dirty="0" smtClean="0">
                <a:solidFill>
                  <a:schemeClr val="tx1"/>
                </a:solidFill>
                <a:latin typeface="Times New Roman" pitchFamily="18" charset="0"/>
              </a:rPr>
              <a:t> Year </a:t>
            </a:r>
            <a:br>
              <a:rPr lang="en-US" sz="27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700" b="1" dirty="0" smtClean="0">
                <a:solidFill>
                  <a:schemeClr val="tx1"/>
                </a:solidFill>
                <a:latin typeface="Times New Roman" pitchFamily="18" charset="0"/>
              </a:rPr>
              <a:t>Teachers’ Value-Added Scores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  <a:t>Example: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itchFamily="18" charset="0"/>
              </a:rPr>
            </a:br>
            <a:endParaRPr lang="en-US" sz="32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9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5486400"/>
            <a:ext cx="80010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Teacher Preparation Value-Added Score = +1.3</a:t>
            </a:r>
          </a:p>
          <a:p>
            <a:pPr eaLnBrk="1" hangingPunct="1">
              <a:lnSpc>
                <a:spcPct val="90000"/>
              </a:lnSpc>
            </a:pPr>
            <a:endParaRPr lang="en-US" sz="24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3810000"/>
          <a:ext cx="6690360" cy="1828800"/>
        </p:xfrm>
        <a:graphic>
          <a:graphicData uri="http://schemas.openxmlformats.org/drawingml/2006/table">
            <a:tbl>
              <a:tblPr/>
              <a:tblGrid>
                <a:gridCol w="2230120"/>
                <a:gridCol w="1884680"/>
                <a:gridCol w="2575560"/>
              </a:tblGrid>
              <a:tr h="28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New Teachers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Value-Added Scores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University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Betty Jones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+3.0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East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University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Randy Parker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1.0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East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University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Beth Ridley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2.0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East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University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58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696200" cy="14478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Criteria for Calculation and Reporting of Mean Scores for Teacher Preparation Programs</a:t>
            </a:r>
          </a:p>
        </p:txBody>
      </p:sp>
      <p:sp>
        <p:nvSpPr>
          <p:cNvPr id="141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Inclusion of teachers for each content area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 Year Teachers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Completed redesigned or new teacher preparation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Teaching within initial area of certification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Remained with students full academic year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25 or more new teachers in grades 4-9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12 universities and 2 private providers are included in the 2010-11 results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7 universities lacked a sufficient number of new teachers in the content areas to be included in the 2010-11 results (i.e., Centenary, Grambling, OLHCC, LSU-A, SUNO, Tulane, &amp; Xavier)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E2AD1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79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2437D-1B57-4593-A84E-C7837C35F495}" type="slidenum">
              <a:rPr lang="en-US" smtClean="0">
                <a:solidFill>
                  <a:schemeClr val="bg1"/>
                </a:solidFill>
                <a:cs typeface="Arial" pitchFamily="34" charset="0"/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219200"/>
          <a:ext cx="8381999" cy="4785360"/>
        </p:xfrm>
        <a:graphic>
          <a:graphicData uri="http://schemas.openxmlformats.org/drawingml/2006/table">
            <a:tbl>
              <a:tblPr/>
              <a:tblGrid>
                <a:gridCol w="5715000"/>
                <a:gridCol w="765595"/>
                <a:gridCol w="940422"/>
                <a:gridCol w="960982"/>
              </a:tblGrid>
              <a:tr h="230825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ALL TEACHERS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8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Teachers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SEM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Experienced Certified Teachers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12022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New Teachers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1395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825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ALTERNATE PROGRAMS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8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Teacher Preparation Programs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SEM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Southeastern Louisiana University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Master's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Alternate Certification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1.6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Louisiana College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Practitioner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The New Teacher Project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Practitioner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University of Louisiana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Monroe - Master's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Alternate Certification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Louisiana Resource Center for Educators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Practitioner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-1.4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University of Louisiana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Lafayette –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Certification Only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-2.5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25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UNDERGRADUATE PROGRAMS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8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Teacher Preparation Programs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SEM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Southeastern Louisiana University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Undergraduate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Louisiana State University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Undergraduate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0.7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Nicholls State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University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Undergraduate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McNeese State University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 Undergraduate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-0.4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University of Louisiana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Lafayette - Undergraduate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118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-1.1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0.6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04800" y="381000"/>
            <a:ext cx="853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Example #1</a:t>
            </a:r>
            <a:br>
              <a:rPr lang="en-US" sz="2000" b="1" dirty="0" smtClean="0"/>
            </a:br>
            <a:r>
              <a:rPr lang="en-US" sz="2000" b="1" dirty="0" smtClean="0"/>
              <a:t>2010-11 Value-Added Teacher Preparation Results:  </a:t>
            </a:r>
            <a:r>
              <a:rPr lang="en-US" sz="2000" b="1" dirty="0" smtClean="0">
                <a:solidFill>
                  <a:srgbClr val="C00000"/>
                </a:solidFill>
              </a:rPr>
              <a:t>Science</a:t>
            </a:r>
            <a:br>
              <a:rPr lang="en-US" sz="2000" b="1" dirty="0" smtClean="0">
                <a:solidFill>
                  <a:srgbClr val="C00000"/>
                </a:solidFill>
              </a:rPr>
            </a:b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6649</TotalTime>
  <Words>638</Words>
  <Application>Microsoft Office PowerPoint</Application>
  <PresentationFormat>On-screen Show (4:3)</PresentationFormat>
  <Paragraphs>192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   2010-11 Louisiana Now Possesses Two Models to Assess Teacher Preparation  </vt:lpstr>
      <vt:lpstr>     Decision to Use One Consistent Model to Evaluate Teachers and Teacher Preparation Programs in Louisiana     </vt:lpstr>
      <vt:lpstr>    LDOE Value-Added Teacher Evaluation Model for Teachers  </vt:lpstr>
      <vt:lpstr>Rationale to Use the LDOE Value-Added Teacher Evaluation Model </vt:lpstr>
      <vt:lpstr>PowerPoint Presentation</vt:lpstr>
      <vt:lpstr> Value-Added Scores for Teacher  Preparation Programs Using LDOE Value-Added Teacher Evaluation Model  Process:  Calculate average of all 1st &amp; 2nd Year  Teachers’ Value-Added Scores  Example:    </vt:lpstr>
      <vt:lpstr>Criteria for Calculation and Reporting of Mean Scores for Teacher Preparation Programs</vt:lpstr>
      <vt:lpstr>PowerPoint Presentation</vt:lpstr>
      <vt:lpstr>Programmatic Intervention</vt:lpstr>
      <vt:lpstr>Issues and Next Steps</vt:lpstr>
      <vt:lpstr>FOR ADDITIONAL INFORMATION </vt:lpstr>
    </vt:vector>
  </TitlesOfParts>
  <Company>Louisiana Board of Regents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Sharon Southall</dc:creator>
  <cp:lastModifiedBy>Linda Marino</cp:lastModifiedBy>
  <cp:revision>520</cp:revision>
  <dcterms:created xsi:type="dcterms:W3CDTF">2011-03-21T17:49:40Z</dcterms:created>
  <dcterms:modified xsi:type="dcterms:W3CDTF">2013-09-03T19:43:38Z</dcterms:modified>
</cp:coreProperties>
</file>